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73" r:id="rId9"/>
    <p:sldId id="262" r:id="rId10"/>
    <p:sldId id="274" r:id="rId11"/>
    <p:sldId id="271" r:id="rId12"/>
    <p:sldId id="276" r:id="rId13"/>
    <p:sldId id="277" r:id="rId14"/>
    <p:sldId id="280" r:id="rId15"/>
    <p:sldId id="266" r:id="rId16"/>
    <p:sldId id="267" r:id="rId17"/>
    <p:sldId id="268" r:id="rId18"/>
    <p:sldId id="269" r:id="rId19"/>
    <p:sldId id="275" r:id="rId20"/>
    <p:sldId id="263" r:id="rId21"/>
    <p:sldId id="264" r:id="rId22"/>
    <p:sldId id="265" r:id="rId23"/>
    <p:sldId id="281" r:id="rId24"/>
    <p:sldId id="270" r:id="rId25"/>
    <p:sldId id="272" r:id="rId26"/>
    <p:sldId id="282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9252"/>
  </p:normalViewPr>
  <p:slideViewPr>
    <p:cSldViewPr snapToGrid="0" snapToObjects="1">
      <p:cViewPr varScale="1">
        <p:scale>
          <a:sx n="104" d="100"/>
          <a:sy n="104" d="100"/>
        </p:scale>
        <p:origin x="2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11F78-3D42-E046-A6FB-B0DEC4AB26C3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34182-0D2B-7A4D-B95D-DB81CC81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9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7335502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</a:t>
            </a:r>
            <a:r>
              <a:rPr lang="en-US" dirty="0" err="1"/>
              <a:t>GTEx</a:t>
            </a:r>
            <a:r>
              <a:rPr lang="en-US" dirty="0"/>
              <a:t> database</a:t>
            </a:r>
          </a:p>
          <a:p>
            <a:r>
              <a:rPr lang="en-US" dirty="0"/>
              <a:t>Right: primary cell culture, bulk RNA-seq</a:t>
            </a:r>
          </a:p>
          <a:p>
            <a:r>
              <a:rPr lang="en-US" dirty="0"/>
              <a:t>Bottom right: count per million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1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1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9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Frequencies of CD11c+ </a:t>
            </a:r>
            <a:r>
              <a:rPr lang="en-US" dirty="0" err="1"/>
              <a:t>cDC</a:t>
            </a:r>
            <a:r>
              <a:rPr lang="en-US" dirty="0"/>
              <a:t> and CD123+ 548 </a:t>
            </a:r>
            <a:r>
              <a:rPr lang="en-US" dirty="0" err="1"/>
              <a:t>pDC</a:t>
            </a:r>
            <a:r>
              <a:rPr lang="en-US" dirty="0"/>
              <a:t> in total blood DC, and the </a:t>
            </a:r>
            <a:r>
              <a:rPr lang="en-US" dirty="0" err="1"/>
              <a:t>cDC:pDC</a:t>
            </a:r>
            <a:r>
              <a:rPr lang="en-US" dirty="0"/>
              <a:t> ratios 549 were determined by flow cytometry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1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 cell receptor (TCR) dependent activation induced marker (AIM) assays to identify and quantify SARS-CoV-2-specific CD4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 cells: </a:t>
            </a:r>
            <a:r>
              <a:rPr lang="en-US" dirty="0">
                <a:hlinkClick r:id="rId3"/>
              </a:rPr>
              <a:t>https://pubmed.ncbi.nlm.nih.gov/27335502/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Stimulated with SARS2 / CMV MP(mega pool peptides)</a:t>
            </a:r>
          </a:p>
          <a:p>
            <a:r>
              <a:rPr lang="en-US" dirty="0"/>
              <a:t>D: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 profile of IFN-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el-G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CD8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 cells producing granzyme B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GzB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TNF-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TNF), or IL-10 in response to SARS-CoV-2 MPs. Mean and SD are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51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Stimulated with SARS2 / CMV MP(mega pool peptides)</a:t>
            </a:r>
          </a:p>
          <a:p>
            <a:r>
              <a:rPr lang="en-US" dirty="0"/>
              <a:t>D: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 profile of IFN-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el-G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CD8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 cells producing granzyme B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GzB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TNF-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TNF), or IL-10 in response to SARS-CoV-2 MPs. Mean and SD are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5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74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CD4 T cells stimulated for 16 hours with S-I and S-II peptide pools. Antigen-reactive CD4 T cells were identified by co-expression of 4-1BB and CD40L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4182-0D2B-7A4D-B95D-DB81CC81E4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3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E29F-3ADE-474D-8F0E-EFF120AAC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094BF-09B9-254D-8D6F-1256497BD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1F1AA-EA02-1C43-B14B-EB4DBB738F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0FE19-7227-0946-B9FC-FEE9242DC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53788-AB36-1245-B8EB-FC343079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01A0-0369-724E-82EC-76B0584D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24098-A795-7149-BF08-1C3EBFEA8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FE8E6-D3C1-F34F-98F7-FF758D2A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F13D5-827C-AC4F-B376-93D2C9247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0156A-4778-4640-AA2E-3D836ED5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4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237F0B-F1DF-FE43-8F90-36A15F598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62438-76BB-C842-A6AD-93DBDC26B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10557-A9FE-2644-9068-3A336527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1DE54-8335-8248-AAF0-D0369917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14A6-C1D6-C444-B29B-3CEB5082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2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5EBFE8-ADB6-524D-9544-35775ED1725A}"/>
              </a:ext>
            </a:extLst>
          </p:cNvPr>
          <p:cNvSpPr/>
          <p:nvPr userDrawn="1"/>
        </p:nvSpPr>
        <p:spPr>
          <a:xfrm>
            <a:off x="0" y="-1"/>
            <a:ext cx="12192000" cy="9243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700D9-2B21-9341-BB60-E9523FE3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071E1-FDBD-A746-AEC5-70DEB631F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0866"/>
            <a:ext cx="11887200" cy="5031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2CEF7-270D-5548-8C4B-FADCAA5F19F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52400" y="6229216"/>
            <a:ext cx="11887200" cy="49225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987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5CBC-1A64-1B44-A485-A1C48607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FD032-EB2C-3042-82D0-B29BABDB2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506D-F0F4-A249-97C2-D9299F1A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947CA-DA1B-F149-98FC-5DDD41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AA37D-A0BD-2E41-B63E-8ED2A8D5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690F-8735-154E-85CA-63078E20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3922-96E3-7A4C-8F2E-0BE6141C2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2219E-C4C9-FA4A-86A1-ED1BD69B0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6421F-9DBE-944B-8C0C-73C7540F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BA842-0308-BC44-A440-E2E3873E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DD066-0ED3-2440-87E6-C0068CF0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4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7B1E-DB17-2044-84CC-743C6540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9576-2482-914F-8FE8-4FDF31046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E33CB-13AF-DE4A-83B7-A5EED4492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C096B-1C5A-4540-8719-53F74869C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1A473-FB50-0E4A-A7DA-082754A4FB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BFABA-52E9-1C4D-8C54-D2C5A1CD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6C237-A8CD-6842-851A-38F8E93F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6845B6-F211-AE42-99C2-08A0C12F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3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A1D1-D7C7-F441-8406-483F8DBF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2CFBD-32D1-A145-9C68-66120ADD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D5E52-8DFF-8343-A05E-8C8877AD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D56D6-0883-8546-B5EC-654C3738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5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18322-7A84-CA42-86A6-3C231408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C0284-F462-2947-89C3-E35074EB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5B6D8-FEEE-B444-AA2B-E86B0063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631E-A9D2-2641-BAF8-5D99A9C9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48407-3EE6-D946-BF12-783D2EC6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FD9A7-9D4D-8E4C-8CDE-B3B9F4F98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04E7B-7D30-F945-AEB6-7F3BE2F205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CC8F9-CD6D-384D-9666-A099DAF5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6F055-332F-5544-9B1B-9552F9FF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DA44-CAC3-9B43-93E4-125EFEE7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83904-329E-294B-9E67-00FDD4521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14859-A1B3-C74D-AE75-7AECB16E7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A1F92-0D17-4449-B2A9-E0DE8394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9C1A3C-64F3-DF4C-93B9-A8CDB5EB331A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4EAD5-E994-3F4C-BFE5-FC584EBC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4C2D3-479C-1A4E-A8DD-978CF46A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2FFC8B-AA1E-7C41-900A-6024D021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9636B-E4AA-7449-96BA-A920F5C2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6525"/>
            <a:ext cx="11887200" cy="63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72BEB-2094-BD4A-8AB7-A60B2A5BB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060865"/>
            <a:ext cx="11887200" cy="5660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2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F5E9-626D-5347-910F-443D21F42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SARS2 &amp; adaptive immunity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C89D4-82B2-8A4C-A309-BD8FD27618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Huitian Diao</a:t>
            </a:r>
          </a:p>
          <a:p>
            <a:r>
              <a:rPr lang="en-US" dirty="0"/>
              <a:t>08.12.2020</a:t>
            </a:r>
          </a:p>
        </p:txBody>
      </p:sp>
    </p:spTree>
    <p:extLst>
      <p:ext uri="{BB962C8B-B14F-4D97-AF65-F5344CB8AC3E}">
        <p14:creationId xmlns:p14="http://schemas.microsoft.com/office/powerpoint/2010/main" val="840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D3D8-E6E3-284E-A1DD-86D60220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COVID19 patients: low type 1 &amp; 3 interferon, high chemokine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8CEC0-D745-994D-8321-AA53B1D382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Blanco-Melo, Daniel, et al. "Imbalanced host response to SARS-CoV-2 drives development of COVID-19." </a:t>
            </a:r>
            <a:r>
              <a:rPr lang="en-US" i="1" dirty="0"/>
              <a:t>Cell</a:t>
            </a:r>
            <a:r>
              <a:rPr lang="en-US" dirty="0"/>
              <a:t> (2020).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F4CF2A-6C00-B349-B003-7E28FCD10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0" b="62522"/>
          <a:stretch/>
        </p:blipFill>
        <p:spPr bwMode="auto">
          <a:xfrm>
            <a:off x="3235110" y="1558775"/>
            <a:ext cx="1174193" cy="26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6A32A9A-D167-2340-91CC-1162719A87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6"/>
          <a:stretch/>
        </p:blipFill>
        <p:spPr bwMode="auto">
          <a:xfrm>
            <a:off x="4893275" y="1534063"/>
            <a:ext cx="3789532" cy="450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E1DF5-DF50-E341-8DFA-E105B4F6B67F}"/>
              </a:ext>
            </a:extLst>
          </p:cNvPr>
          <p:cNvSpPr txBox="1"/>
          <p:nvPr/>
        </p:nvSpPr>
        <p:spPr>
          <a:xfrm>
            <a:off x="3822206" y="1069439"/>
            <a:ext cx="411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Serum ELISA for protein expression levels</a:t>
            </a:r>
          </a:p>
        </p:txBody>
      </p:sp>
    </p:spTree>
    <p:extLst>
      <p:ext uri="{BB962C8B-B14F-4D97-AF65-F5344CB8AC3E}">
        <p14:creationId xmlns:p14="http://schemas.microsoft.com/office/powerpoint/2010/main" val="50539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18C0-465E-BE41-9D89-ED383D3F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severe reduction of T / B / NK cell count in severe COVID19 patients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8D28F-C1FE-0043-A247-3EC17A0088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Song, </a:t>
            </a:r>
            <a:r>
              <a:rPr lang="en-US" dirty="0" err="1"/>
              <a:t>Jin</a:t>
            </a:r>
            <a:r>
              <a:rPr lang="en-US" dirty="0"/>
              <a:t>-Wen, et al. "Immunological and inflammatory profiles in mild and severe cases of COVID-19." </a:t>
            </a:r>
            <a:r>
              <a:rPr lang="en-US" i="1" dirty="0"/>
              <a:t>Nature communications</a:t>
            </a:r>
            <a:r>
              <a:rPr lang="en-US" dirty="0"/>
              <a:t> 11.1 (2020): 1-10.</a:t>
            </a:r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2E925923-266A-6944-ACD1-0AF9385ED3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10"/>
          <a:stretch/>
        </p:blipFill>
        <p:spPr bwMode="auto">
          <a:xfrm>
            <a:off x="712900" y="2357909"/>
            <a:ext cx="10766200" cy="251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5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C249-9924-2E41-A4C6-4794EA33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Dysregulated myeloid cell compartment in severe COVID19 cases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236C33-3082-F24C-B632-7E203446A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4827" y="1921362"/>
            <a:ext cx="7261677" cy="38315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72F32-F284-D049-935E-0CCA1566591F}"/>
              </a:ext>
            </a:extLst>
          </p:cNvPr>
          <p:cNvSpPr txBox="1"/>
          <p:nvPr/>
        </p:nvSpPr>
        <p:spPr>
          <a:xfrm>
            <a:off x="6702148" y="1552030"/>
            <a:ext cx="282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Percentage of cells in PBMC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A74354-A298-8046-93F7-9BA258F373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Schulte-</a:t>
            </a:r>
            <a:r>
              <a:rPr lang="en-US" dirty="0" err="1"/>
              <a:t>Schrepping</a:t>
            </a:r>
            <a:r>
              <a:rPr lang="en-US" dirty="0"/>
              <a:t>, Jonas, et al. "Severe COVID-19 is marked by a dysregulated myeloid cell compartment." </a:t>
            </a:r>
            <a:r>
              <a:rPr lang="en-US" i="1" dirty="0"/>
              <a:t>Cell</a:t>
            </a:r>
            <a:r>
              <a:rPr lang="en-US" dirty="0"/>
              <a:t> (2020).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4CA7EF40-9BED-3446-9CEB-405C7AAF4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19153"/>
            <a:ext cx="4552427" cy="23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302F-DDEF-8E4C-9D45-7BA4B16E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Altered </a:t>
            </a:r>
            <a:r>
              <a:rPr lang="en-US" dirty="0" err="1"/>
              <a:t>cDC</a:t>
            </a:r>
            <a:r>
              <a:rPr lang="en-US" dirty="0"/>
              <a:t> : </a:t>
            </a:r>
            <a:r>
              <a:rPr lang="en-US" dirty="0" err="1"/>
              <a:t>pDC</a:t>
            </a:r>
            <a:r>
              <a:rPr lang="en-US" dirty="0"/>
              <a:t> ratio in severe COVID19 cases</a:t>
            </a:r>
          </a:p>
        </p:txBody>
      </p: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2046E18F-AFEE-C840-9565-29DFFD809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3374" y="2143155"/>
            <a:ext cx="9545251" cy="278502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85872-4264-604C-AB2C-498BD98D47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Zhou, </a:t>
            </a:r>
            <a:r>
              <a:rPr lang="en-US" dirty="0" err="1"/>
              <a:t>Runhong</a:t>
            </a:r>
            <a:r>
              <a:rPr lang="en-US" dirty="0"/>
              <a:t>, et al. "Acute SARS-CoV-2 infection impairs dendritic cell and T cell responses." </a:t>
            </a:r>
            <a:r>
              <a:rPr lang="en-US" i="1" dirty="0"/>
              <a:t>Immunity</a:t>
            </a:r>
            <a:r>
              <a:rPr lang="en-US" dirty="0"/>
              <a:t> (2020).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05074-F339-CB43-AD75-287E6FF16014}"/>
              </a:ext>
            </a:extLst>
          </p:cNvPr>
          <p:cNvSpPr txBox="1"/>
          <p:nvPr/>
        </p:nvSpPr>
        <p:spPr>
          <a:xfrm>
            <a:off x="2373033" y="4714845"/>
            <a:ext cx="1993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Mild           Severe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DBAEB-5734-604E-8BFE-4BBB403DCBD3}"/>
              </a:ext>
            </a:extLst>
          </p:cNvPr>
          <p:cNvSpPr txBox="1"/>
          <p:nvPr/>
        </p:nvSpPr>
        <p:spPr>
          <a:xfrm>
            <a:off x="5416379" y="4714845"/>
            <a:ext cx="1993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Mild           Severe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A7CCE-B53C-EC47-818F-D9334D53E2DB}"/>
              </a:ext>
            </a:extLst>
          </p:cNvPr>
          <p:cNvSpPr txBox="1"/>
          <p:nvPr/>
        </p:nvSpPr>
        <p:spPr>
          <a:xfrm>
            <a:off x="8459725" y="4714845"/>
            <a:ext cx="1993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Mild           Severe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6F7C9-A333-BB42-AD6A-27ABE27F4BD3}"/>
              </a:ext>
            </a:extLst>
          </p:cNvPr>
          <p:cNvSpPr txBox="1"/>
          <p:nvPr/>
        </p:nvSpPr>
        <p:spPr>
          <a:xfrm>
            <a:off x="3175712" y="1956378"/>
            <a:ext cx="292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Percentage of total blood DC</a:t>
            </a:r>
          </a:p>
        </p:txBody>
      </p:sp>
    </p:spTree>
    <p:extLst>
      <p:ext uri="{BB962C8B-B14F-4D97-AF65-F5344CB8AC3E}">
        <p14:creationId xmlns:p14="http://schemas.microsoft.com/office/powerpoint/2010/main" val="414800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E5C7-9632-3C4A-BCD6-5ED1C293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30A82-E4DB-CF4D-9507-4C3D0B8A6E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00" y="1060865"/>
            <a:ext cx="11887200" cy="5660610"/>
          </a:xfrm>
        </p:spPr>
        <p:txBody>
          <a:bodyPr/>
          <a:lstStyle/>
          <a:p>
            <a:r>
              <a:rPr lang="en-US" dirty="0"/>
              <a:t>General characteristics of COVID immune response</a:t>
            </a:r>
          </a:p>
          <a:p>
            <a:r>
              <a:rPr lang="en-US" dirty="0"/>
              <a:t>Characteristics of T cell response in COVID patients</a:t>
            </a:r>
          </a:p>
          <a:p>
            <a:r>
              <a:rPr lang="en-US" dirty="0">
                <a:solidFill>
                  <a:schemeClr val="bg2"/>
                </a:solidFill>
              </a:rPr>
              <a:t>Correlation of T cell response and disease outcome</a:t>
            </a:r>
          </a:p>
        </p:txBody>
      </p:sp>
    </p:spTree>
    <p:extLst>
      <p:ext uri="{BB962C8B-B14F-4D97-AF65-F5344CB8AC3E}">
        <p14:creationId xmlns:p14="http://schemas.microsoft.com/office/powerpoint/2010/main" val="1580665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0A15-6489-D04C-BCF8-403DF91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 T cell specificity for SARS-Cov2 in recovered</a:t>
            </a:r>
            <a:r>
              <a:rPr lang="zh-CN" altLang="en-US" dirty="0"/>
              <a:t> </a:t>
            </a:r>
            <a:r>
              <a:rPr lang="en-US" dirty="0"/>
              <a:t>COVID19 patient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5C12D-154D-1348-8C9A-6537786C4A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Grifoni</a:t>
            </a:r>
            <a:r>
              <a:rPr lang="en-US" dirty="0"/>
              <a:t>, Alba, et al. "Targets of T cell responses to SARS-CoV-2 coronavirus in humans with COVID-19 disease and unexposed individuals." </a:t>
            </a:r>
            <a:r>
              <a:rPr lang="en-US" i="1" dirty="0"/>
              <a:t>Cell</a:t>
            </a:r>
            <a:r>
              <a:rPr lang="en-US" dirty="0"/>
              <a:t> (2020).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081BA0-F1B2-6F40-BF7F-390E2C1631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677" y="1117689"/>
            <a:ext cx="8667923" cy="500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58F66F90-1BFB-CB45-9E5F-CAB7771B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117689"/>
            <a:ext cx="2833512" cy="16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5F82-9502-624F-B0DC-D15CF34A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CD8 T cell specificity for SARS-Cov2 in recovered</a:t>
            </a:r>
            <a:r>
              <a:rPr lang="zh-CN" altLang="en-US" dirty="0"/>
              <a:t> </a:t>
            </a:r>
            <a:r>
              <a:rPr lang="en-US" dirty="0"/>
              <a:t>COVID19 patient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AA0F4-A398-6D42-BCAF-2E4A40164A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Grifoni</a:t>
            </a:r>
            <a:r>
              <a:rPr lang="en-US" dirty="0"/>
              <a:t>, Alba, et al. "Targets of T cell responses to SARS-CoV-2 coronavirus in humans with COVID-19 disease and unexposed individuals." </a:t>
            </a:r>
            <a:r>
              <a:rPr lang="en-US" i="1" dirty="0"/>
              <a:t>Cell</a:t>
            </a:r>
            <a:r>
              <a:rPr lang="en-US" dirty="0"/>
              <a:t> (2020).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E25EB4-2277-2D44-B4A0-9CA5430010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049" y="945298"/>
            <a:ext cx="6186772" cy="528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B34BBD2D-E2A5-3C40-B5DA-DFEB4E69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117689"/>
            <a:ext cx="2833512" cy="16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1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5F82-9502-624F-B0DC-D15CF34A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antibody, CD4 and CD8 response in COVID19 patients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AA0F4-A398-6D42-BCAF-2E4A40164A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Grifoni</a:t>
            </a:r>
            <a:r>
              <a:rPr lang="en-US" dirty="0"/>
              <a:t>, Alba, et al. "Targets of T cell responses to SARS-CoV-2 coronavirus in humans with COVID-19 disease and unexposed individuals." </a:t>
            </a:r>
            <a:r>
              <a:rPr lang="en-US" i="1" dirty="0"/>
              <a:t>Cell</a:t>
            </a:r>
            <a:r>
              <a:rPr lang="en-US" dirty="0"/>
              <a:t> (2020).</a:t>
            </a:r>
          </a:p>
        </p:txBody>
      </p:sp>
      <p:pic>
        <p:nvPicPr>
          <p:cNvPr id="6" name="Picture 5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B34BBD2D-E2A5-3C40-B5DA-DFEB4E69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17689"/>
            <a:ext cx="2833512" cy="162551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5521CD8-95EC-3042-8079-D9E368167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82" y="1117689"/>
            <a:ext cx="8079089" cy="19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1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0C75-EE2D-914D-AC0D-222CEF84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Cross-reactivity of T cell for Common cold virus and SARS-CoV-2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9C2935A-0BC5-5C49-AA26-4D4ED359D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3658" t="51339"/>
          <a:stretch/>
        </p:blipFill>
        <p:spPr>
          <a:xfrm>
            <a:off x="7723097" y="1252394"/>
            <a:ext cx="4114799" cy="335601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347C4-8CAC-C740-93A0-76FFDCF5B8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Grifoni</a:t>
            </a:r>
            <a:r>
              <a:rPr lang="en-US" dirty="0"/>
              <a:t>, Alba, et al. "Targets of T cell responses to SARS-CoV-2 coronavirus in humans with COVID-19 disease and unexposed individuals." </a:t>
            </a:r>
            <a:r>
              <a:rPr lang="en-US" i="1" dirty="0"/>
              <a:t>Cell</a:t>
            </a:r>
            <a:r>
              <a:rPr lang="en-US" dirty="0"/>
              <a:t> (2020).</a:t>
            </a:r>
          </a:p>
          <a:p>
            <a:r>
              <a:rPr lang="en-US" dirty="0"/>
              <a:t>Mateus, Jose, et al. "Selective and cross-reactive SARS-CoV-2 T cell epitopes in unexposed humans." Science (2020).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02EFE-A11C-384D-A8BD-BE852047A2DA}"/>
              </a:ext>
            </a:extLst>
          </p:cNvPr>
          <p:cNvSpPr txBox="1"/>
          <p:nvPr/>
        </p:nvSpPr>
        <p:spPr>
          <a:xfrm>
            <a:off x="7723097" y="4274745"/>
            <a:ext cx="43165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R129: common cold peptide pool</a:t>
            </a:r>
          </a:p>
          <a:p>
            <a:r>
              <a:rPr lang="en-US" dirty="0"/>
              <a:t>* R30: SARS2 non spike - high response pool</a:t>
            </a:r>
          </a:p>
          <a:p>
            <a:r>
              <a:rPr lang="en-US" dirty="0"/>
              <a:t>* S31: SARS2 spike - high response pool</a:t>
            </a:r>
          </a:p>
          <a:p>
            <a:r>
              <a:rPr lang="en-US" dirty="0"/>
              <a:t>* CD4-R: SARS2 non spike mega pool</a:t>
            </a:r>
          </a:p>
          <a:p>
            <a:r>
              <a:rPr lang="en-US" dirty="0"/>
              <a:t>* CD4-S: SARS2 spike mega pool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C79D62-9E50-D946-9D01-29A601F6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3" t="16126" b="42883"/>
          <a:stretch/>
        </p:blipFill>
        <p:spPr bwMode="auto">
          <a:xfrm>
            <a:off x="775539" y="1985228"/>
            <a:ext cx="2859644" cy="416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7B06B16-A1E9-2747-9629-C02D0338C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3" t="55866"/>
          <a:stretch/>
        </p:blipFill>
        <p:spPr bwMode="auto">
          <a:xfrm>
            <a:off x="3635183" y="1848605"/>
            <a:ext cx="2743200" cy="429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6D1CE-D3DA-3741-8641-EED581AE8E8A}"/>
              </a:ext>
            </a:extLst>
          </p:cNvPr>
          <p:cNvSpPr txBox="1"/>
          <p:nvPr/>
        </p:nvSpPr>
        <p:spPr>
          <a:xfrm>
            <a:off x="531071" y="1202274"/>
            <a:ext cx="616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Fraction of SARS-CoV-2 proteins recognized by T cells in </a:t>
            </a:r>
          </a:p>
          <a:p>
            <a:pPr algn="ctr"/>
            <a:r>
              <a:rPr lang="en-US" b="1" dirty="0"/>
              <a:t>COVID-19 cases (top) and unexposed donors (bottom)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ADA5B-743E-3046-9470-902DBDA4860F}"/>
              </a:ext>
            </a:extLst>
          </p:cNvPr>
          <p:cNvSpPr txBox="1"/>
          <p:nvPr/>
        </p:nvSpPr>
        <p:spPr>
          <a:xfrm>
            <a:off x="2026507" y="1920880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5CA3E-5AB8-4D47-9D0C-167DD528E466}"/>
              </a:ext>
            </a:extLst>
          </p:cNvPr>
          <p:cNvSpPr txBox="1"/>
          <p:nvPr/>
        </p:nvSpPr>
        <p:spPr>
          <a:xfrm>
            <a:off x="4811524" y="1915828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</a:t>
            </a:r>
          </a:p>
        </p:txBody>
      </p:sp>
    </p:spTree>
    <p:extLst>
      <p:ext uri="{BB962C8B-B14F-4D97-AF65-F5344CB8AC3E}">
        <p14:creationId xmlns:p14="http://schemas.microsoft.com/office/powerpoint/2010/main" val="3904785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C9F1-ED49-094D-8B26-E51F0EB7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30% non-SARS-CoV2 exposed people have CD4 T cells reactive to S2 subunit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7D41-0576-1445-8953-9A4BB85C0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852183"/>
            <a:ext cx="6426705" cy="237382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DBFA95-FBAF-1540-9CD3-3FCFE1A38D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Braun, Julian, et al. "SARS-CoV-2-reactive T cells in healthy donors and patients with COVID-19." </a:t>
            </a:r>
            <a:r>
              <a:rPr lang="en-US" i="1" dirty="0"/>
              <a:t>Nature</a:t>
            </a:r>
            <a:r>
              <a:rPr lang="en-US" dirty="0"/>
              <a:t> 10 (2020).</a:t>
            </a:r>
          </a:p>
          <a:p>
            <a:r>
              <a:rPr lang="en-US" dirty="0"/>
              <a:t>Le Bert, Nina, et al. "SARS-CoV-2-specific T cell immunity in cases of COVID-19 and SARS, and uninfected controls." </a:t>
            </a:r>
            <a:r>
              <a:rPr lang="en-US" i="1" dirty="0"/>
              <a:t>Nature</a:t>
            </a:r>
            <a:r>
              <a:rPr lang="en-US" dirty="0"/>
              <a:t> (2020): 1-10.</a:t>
            </a:r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34A73E25-9535-DD40-90B9-7E08BBE6D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7"/>
          <a:stretch/>
        </p:blipFill>
        <p:spPr>
          <a:xfrm>
            <a:off x="7933038" y="1129835"/>
            <a:ext cx="3183956" cy="44185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46F034-8782-C645-A7C5-660862845554}"/>
              </a:ext>
            </a:extLst>
          </p:cNvPr>
          <p:cNvSpPr txBox="1"/>
          <p:nvPr/>
        </p:nvSpPr>
        <p:spPr>
          <a:xfrm>
            <a:off x="518984" y="1482851"/>
            <a:ext cx="677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SARS-CoV2 S2 subunit have higher similarity to common cold than S1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D5C74-217F-B742-9646-A2B3B3EEF1DA}"/>
              </a:ext>
            </a:extLst>
          </p:cNvPr>
          <p:cNvSpPr txBox="1"/>
          <p:nvPr/>
        </p:nvSpPr>
        <p:spPr>
          <a:xfrm>
            <a:off x="7838001" y="5548397"/>
            <a:ext cx="420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*HD: non exposed healthy donor</a:t>
            </a:r>
          </a:p>
          <a:p>
            <a:r>
              <a:rPr lang="en-US" dirty="0"/>
              <a:t>*RHD: reactive non exposed healthy donor</a:t>
            </a:r>
          </a:p>
        </p:txBody>
      </p:sp>
    </p:spTree>
    <p:extLst>
      <p:ext uri="{BB962C8B-B14F-4D97-AF65-F5344CB8AC3E}">
        <p14:creationId xmlns:p14="http://schemas.microsoft.com/office/powerpoint/2010/main" val="406821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E5C7-9632-3C4A-BCD6-5ED1C293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30A82-E4DB-CF4D-9507-4C3D0B8A6E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00" y="1060865"/>
            <a:ext cx="11887200" cy="5660610"/>
          </a:xfrm>
        </p:spPr>
        <p:txBody>
          <a:bodyPr/>
          <a:lstStyle/>
          <a:p>
            <a:r>
              <a:rPr lang="en-US" dirty="0"/>
              <a:t>General characteristics of COVID immune response</a:t>
            </a:r>
          </a:p>
          <a:p>
            <a:r>
              <a:rPr lang="en-US" dirty="0"/>
              <a:t>Characteristics of T cell response in COVID patients</a:t>
            </a:r>
          </a:p>
          <a:p>
            <a:r>
              <a:rPr lang="en-US" dirty="0"/>
              <a:t>Correlation of T cell response and disease outcome</a:t>
            </a:r>
          </a:p>
        </p:txBody>
      </p:sp>
    </p:spTree>
    <p:extLst>
      <p:ext uri="{BB962C8B-B14F-4D97-AF65-F5344CB8AC3E}">
        <p14:creationId xmlns:p14="http://schemas.microsoft.com/office/powerpoint/2010/main" val="276700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A45B-7DCD-3445-AABB-5A580C2F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CD8 T cell phenotype in COVID patients</a:t>
            </a:r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BFFB7620-8612-694A-B7C0-243995C96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939"/>
          <a:stretch/>
        </p:blipFill>
        <p:spPr>
          <a:xfrm>
            <a:off x="3820788" y="1833095"/>
            <a:ext cx="8058173" cy="3338277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F2FA28-0F7F-2748-B11B-FB3FDF3462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Mathew, </a:t>
            </a:r>
            <a:r>
              <a:rPr lang="en-US" dirty="0" err="1"/>
              <a:t>Divij</a:t>
            </a:r>
            <a:r>
              <a:rPr lang="en-US" dirty="0"/>
              <a:t>, et al. "Deep immune profiling of COVID-19 patients reveals distinct immunotypes with therapeutic implications." </a:t>
            </a:r>
            <a:r>
              <a:rPr lang="en-US" i="1" dirty="0"/>
              <a:t>Science</a:t>
            </a:r>
            <a:r>
              <a:rPr lang="en-US" dirty="0"/>
              <a:t> (2020).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41BEBA4F-E461-6944-8458-2EC6D06AF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84396"/>
          <a:stretch/>
        </p:blipFill>
        <p:spPr>
          <a:xfrm>
            <a:off x="189471" y="1833095"/>
            <a:ext cx="3443416" cy="14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43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A45B-7DCD-3445-AABB-5A580C2F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 T cell phenotype in COVID patients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FB7620-8612-694A-B7C0-243995C96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571"/>
          <a:stretch/>
        </p:blipFill>
        <p:spPr>
          <a:xfrm>
            <a:off x="3426186" y="1833095"/>
            <a:ext cx="8576343" cy="2833497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F2FA28-0F7F-2748-B11B-FB3FDF3462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Mathew, </a:t>
            </a:r>
            <a:r>
              <a:rPr lang="en-US" dirty="0" err="1"/>
              <a:t>Divij</a:t>
            </a:r>
            <a:r>
              <a:rPr lang="en-US" dirty="0"/>
              <a:t>, et al. "Deep immune profiling of COVID-19 patients reveals distinct immunotypes with therapeutic implications." </a:t>
            </a:r>
            <a:r>
              <a:rPr lang="en-US" i="1" dirty="0"/>
              <a:t>Science</a:t>
            </a:r>
            <a:r>
              <a:rPr lang="en-US" dirty="0"/>
              <a:t> (2020).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41BEBA4F-E461-6944-8458-2EC6D06AF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84396"/>
          <a:stretch/>
        </p:blipFill>
        <p:spPr>
          <a:xfrm>
            <a:off x="189471" y="1833095"/>
            <a:ext cx="3443416" cy="14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0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A45B-7DCD-3445-AABB-5A580C2F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cell phenotype in COVID patients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F2FA28-0F7F-2748-B11B-FB3FDF3462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Mathew, </a:t>
            </a:r>
            <a:r>
              <a:rPr lang="en-US" dirty="0" err="1"/>
              <a:t>Divij</a:t>
            </a:r>
            <a:r>
              <a:rPr lang="en-US" dirty="0"/>
              <a:t>, et al. "Deep immune profiling of COVID-19 patients reveals distinct immunotypes with therapeutic implications." </a:t>
            </a:r>
            <a:r>
              <a:rPr lang="en-US" i="1" dirty="0"/>
              <a:t>Science</a:t>
            </a:r>
            <a:r>
              <a:rPr lang="en-US" dirty="0"/>
              <a:t> (2020).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41BEBA4F-E461-6944-8458-2EC6D06AF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84396"/>
          <a:stretch/>
        </p:blipFill>
        <p:spPr>
          <a:xfrm>
            <a:off x="189471" y="1833095"/>
            <a:ext cx="3443416" cy="1499538"/>
          </a:xfrm>
          <a:prstGeom prst="rect">
            <a:avLst/>
          </a:prstGeom>
        </p:spPr>
      </p:pic>
      <p:pic>
        <p:nvPicPr>
          <p:cNvPr id="12" name="Content Placeholder 11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AC68B1B2-CA07-0543-99E5-D8E6BE5E3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1539"/>
          <a:stretch/>
        </p:blipFill>
        <p:spPr>
          <a:xfrm>
            <a:off x="3315626" y="1203840"/>
            <a:ext cx="8876374" cy="4596788"/>
          </a:xfrm>
        </p:spPr>
      </p:pic>
    </p:spTree>
    <p:extLst>
      <p:ext uri="{BB962C8B-B14F-4D97-AF65-F5344CB8AC3E}">
        <p14:creationId xmlns:p14="http://schemas.microsoft.com/office/powerpoint/2010/main" val="358751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E5C7-9632-3C4A-BCD6-5ED1C293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30A82-E4DB-CF4D-9507-4C3D0B8A6E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00" y="1060865"/>
            <a:ext cx="11887200" cy="5660610"/>
          </a:xfrm>
        </p:spPr>
        <p:txBody>
          <a:bodyPr/>
          <a:lstStyle/>
          <a:p>
            <a:r>
              <a:rPr lang="en-US" dirty="0"/>
              <a:t>General characteristics of COVID immune response</a:t>
            </a:r>
          </a:p>
          <a:p>
            <a:r>
              <a:rPr lang="en-US" dirty="0"/>
              <a:t>Characteristics of T cell response in COVID patients</a:t>
            </a:r>
          </a:p>
          <a:p>
            <a:r>
              <a:rPr lang="en-US" dirty="0"/>
              <a:t>Correlation of T cell response and disease outcome</a:t>
            </a:r>
          </a:p>
        </p:txBody>
      </p:sp>
    </p:spTree>
    <p:extLst>
      <p:ext uri="{BB962C8B-B14F-4D97-AF65-F5344CB8AC3E}">
        <p14:creationId xmlns:p14="http://schemas.microsoft.com/office/powerpoint/2010/main" val="5362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g. 3">
            <a:extLst>
              <a:ext uri="{FF2B5EF4-FFF2-40B4-BE49-F238E27FC236}">
                <a16:creationId xmlns:a16="http://schemas.microsoft.com/office/drawing/2014/main" id="{A2FD5A50-00A2-0748-89EA-E8ACF1F69D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4" t="50355"/>
          <a:stretch/>
        </p:blipFill>
        <p:spPr bwMode="auto">
          <a:xfrm>
            <a:off x="3274540" y="1072700"/>
            <a:ext cx="2286000" cy="467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3">
            <a:extLst>
              <a:ext uri="{FF2B5EF4-FFF2-40B4-BE49-F238E27FC236}">
                <a16:creationId xmlns:a16="http://schemas.microsoft.com/office/drawing/2014/main" id="{6A5B8580-5438-A24B-B785-682A0219D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4" b="50355"/>
          <a:stretch/>
        </p:blipFill>
        <p:spPr bwMode="auto">
          <a:xfrm>
            <a:off x="634312" y="1072700"/>
            <a:ext cx="2286000" cy="467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89CDB-536C-5540-A40D-1F524281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Exhaustion of T cells in severe COVID19 patients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ACB80-0F1B-FE46-8BE8-32740D182D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0659" y="5647038"/>
            <a:ext cx="11887200" cy="1074436"/>
          </a:xfrm>
        </p:spPr>
        <p:txBody>
          <a:bodyPr>
            <a:noAutofit/>
          </a:bodyPr>
          <a:lstStyle/>
          <a:p>
            <a:r>
              <a:rPr lang="en-US" sz="1000" dirty="0"/>
              <a:t>Song, </a:t>
            </a:r>
            <a:r>
              <a:rPr lang="en-US" sz="1000" dirty="0" err="1"/>
              <a:t>Jin</a:t>
            </a:r>
            <a:r>
              <a:rPr lang="en-US" sz="1000" dirty="0"/>
              <a:t>-Wen, et al. "Immunological and inflammatory profiles in mild and severe cases of COVID-19." </a:t>
            </a:r>
            <a:r>
              <a:rPr lang="en-US" sz="1000" i="1" dirty="0"/>
              <a:t>Nature communications</a:t>
            </a:r>
            <a:r>
              <a:rPr lang="en-US" sz="1000" dirty="0"/>
              <a:t> 11.1 (2020): 1-10.</a:t>
            </a:r>
          </a:p>
          <a:p>
            <a:r>
              <a:rPr lang="en-US" sz="1000" dirty="0"/>
              <a:t>Diao, Bo, et al. "Reduction and functional exhaustion of T cells in patients with coronavirus disease 2019 (COVID-19)." </a:t>
            </a:r>
            <a:r>
              <a:rPr lang="en-US" sz="1000" i="1" dirty="0"/>
              <a:t>Frontiers in Immunology</a:t>
            </a:r>
            <a:r>
              <a:rPr lang="en-US" sz="1000" dirty="0"/>
              <a:t> 11 (2020): 827.</a:t>
            </a:r>
          </a:p>
          <a:p>
            <a:r>
              <a:rPr lang="en-US" sz="1000" dirty="0"/>
              <a:t>Zheng, Hong-Yi, et al. "Elevated exhaustion levels and reduced functional diversity of T cells in peripheral blood may predict severe progression in COVID-19 patients." </a:t>
            </a:r>
            <a:r>
              <a:rPr lang="en-US" sz="1000" i="1" dirty="0"/>
              <a:t>Cellular &amp; molecular immunology</a:t>
            </a:r>
            <a:r>
              <a:rPr lang="en-US" sz="1000" dirty="0"/>
              <a:t> 17.5 (2020): 541-543.</a:t>
            </a:r>
          </a:p>
          <a:p>
            <a:r>
              <a:rPr lang="en-US" sz="1000" dirty="0"/>
              <a:t>Zheng, </a:t>
            </a:r>
            <a:r>
              <a:rPr lang="en-US" sz="1000" dirty="0" err="1"/>
              <a:t>Meijuan</a:t>
            </a:r>
            <a:r>
              <a:rPr lang="en-US" sz="1000" dirty="0"/>
              <a:t>, et al. "Functional exhaustion of antiviral lymphocytes in COVID-19 patients." </a:t>
            </a:r>
            <a:r>
              <a:rPr lang="en-US" sz="1000" i="1" dirty="0"/>
              <a:t>Cellular &amp; molecular immunology</a:t>
            </a:r>
            <a:r>
              <a:rPr lang="en-US" sz="1000" dirty="0"/>
              <a:t> 17.5 (2020): 533-535.</a:t>
            </a:r>
          </a:p>
        </p:txBody>
      </p:sp>
      <p:pic>
        <p:nvPicPr>
          <p:cNvPr id="8196" name="Picture 4" descr="Fig. 1">
            <a:extLst>
              <a:ext uri="{FF2B5EF4-FFF2-40B4-BE49-F238E27FC236}">
                <a16:creationId xmlns:a16="http://schemas.microsoft.com/office/drawing/2014/main" id="{CBCE8C86-6292-FC4C-A02F-FB665394D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0" t="-1" r="1" b="49105"/>
          <a:stretch/>
        </p:blipFill>
        <p:spPr bwMode="auto">
          <a:xfrm>
            <a:off x="5747754" y="1095600"/>
            <a:ext cx="3444923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g. 1">
            <a:extLst>
              <a:ext uri="{FF2B5EF4-FFF2-40B4-BE49-F238E27FC236}">
                <a16:creationId xmlns:a16="http://schemas.microsoft.com/office/drawing/2014/main" id="{9FCD80CB-3862-084B-BCF2-A1441DD47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3" r="57759"/>
          <a:stretch/>
        </p:blipFill>
        <p:spPr bwMode="auto">
          <a:xfrm>
            <a:off x="9424643" y="1072700"/>
            <a:ext cx="261495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5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21D3-6AEB-B24E-98E9-142BB244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fraction of </a:t>
            </a:r>
            <a:r>
              <a:rPr lang="en-US" dirty="0" err="1"/>
              <a:t>Tfh</a:t>
            </a:r>
            <a:r>
              <a:rPr lang="en-US" dirty="0"/>
              <a:t> &amp; CD4 CTL in severe COVID19 patient comparing with moderate</a:t>
            </a:r>
          </a:p>
        </p:txBody>
      </p:sp>
      <p:pic>
        <p:nvPicPr>
          <p:cNvPr id="6" name="Content Placeholder 5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89A21296-EA5C-9C4C-ADF9-EFC2047F3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093"/>
          <a:stretch/>
        </p:blipFill>
        <p:spPr>
          <a:xfrm>
            <a:off x="956887" y="2118302"/>
            <a:ext cx="2771813" cy="2604482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52765A-257E-3240-BEA5-A9BA15F759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52400" y="5696465"/>
            <a:ext cx="11887200" cy="1025010"/>
          </a:xfrm>
        </p:spPr>
        <p:txBody>
          <a:bodyPr>
            <a:normAutofit/>
          </a:bodyPr>
          <a:lstStyle/>
          <a:p>
            <a:r>
              <a:rPr lang="en-US" dirty="0" err="1"/>
              <a:t>Meckiff</a:t>
            </a:r>
            <a:r>
              <a:rPr lang="en-US" dirty="0"/>
              <a:t>, Benjamin J., et al. "Single-cell transcriptomic analysis of SARS-CoV-2 reactive CD4+ T cells." </a:t>
            </a:r>
            <a:r>
              <a:rPr lang="en-US" i="1" dirty="0"/>
              <a:t>Available at SSRN 3641939</a:t>
            </a:r>
            <a:r>
              <a:rPr lang="en-US" dirty="0"/>
              <a:t> (2020).</a:t>
            </a:r>
          </a:p>
          <a:p>
            <a:r>
              <a:rPr lang="en-US" dirty="0" err="1"/>
              <a:t>Kusnadi</a:t>
            </a:r>
            <a:r>
              <a:rPr lang="en-US" dirty="0"/>
              <a:t>, Anthony, et al. "Severely ill COVID-19 patients display augmented functional properties in SARS-CoV-2-reactive CD8+ T cells." </a:t>
            </a:r>
            <a:r>
              <a:rPr lang="en-US" i="1" dirty="0" err="1"/>
              <a:t>bioRxiv</a:t>
            </a:r>
            <a:r>
              <a:rPr lang="en-US" dirty="0"/>
              <a:t> (2020).</a:t>
            </a:r>
          </a:p>
          <a:p>
            <a:r>
              <a:rPr lang="en-US" dirty="0"/>
              <a:t>Wen, Wen, et al. "Immune cell profiling of COVID-19 patients in the recovery stage by single-cell sequencing." </a:t>
            </a:r>
            <a:r>
              <a:rPr lang="en-US" i="1" dirty="0"/>
              <a:t>Cell discovery</a:t>
            </a:r>
            <a:r>
              <a:rPr lang="en-US" dirty="0"/>
              <a:t> 6.1 (2020): 1-18.</a:t>
            </a:r>
          </a:p>
        </p:txBody>
      </p:sp>
      <p:pic>
        <p:nvPicPr>
          <p:cNvPr id="12" name="Content Placeholder 5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77ECC78D-DF3D-284F-B072-C27EEB141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19"/>
          <a:stretch/>
        </p:blipFill>
        <p:spPr>
          <a:xfrm>
            <a:off x="4526829" y="1998765"/>
            <a:ext cx="3439299" cy="3142621"/>
          </a:xfrm>
          <a:prstGeom prst="rect">
            <a:avLst/>
          </a:prstGeom>
        </p:spPr>
      </p:pic>
      <p:pic>
        <p:nvPicPr>
          <p:cNvPr id="13" name="Content Placeholder 7" descr="A picture containing device&#10;&#10;Description automatically generated">
            <a:extLst>
              <a:ext uri="{FF2B5EF4-FFF2-40B4-BE49-F238E27FC236}">
                <a16:creationId xmlns:a16="http://schemas.microsoft.com/office/drawing/2014/main" id="{95622240-DB3C-A748-B6C8-D3552A56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858" y="2116023"/>
            <a:ext cx="3439298" cy="24756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7C267-7D4E-4B41-848B-1A4A6C59698E}"/>
              </a:ext>
            </a:extLst>
          </p:cNvPr>
          <p:cNvSpPr txBox="1"/>
          <p:nvPr/>
        </p:nvSpPr>
        <p:spPr>
          <a:xfrm>
            <a:off x="162499" y="1352434"/>
            <a:ext cx="5596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Sorted CD137+ CD69+ memory CD4+ T cells </a:t>
            </a:r>
          </a:p>
          <a:p>
            <a:pPr algn="ctr"/>
            <a:r>
              <a:rPr lang="en-US" b="1" dirty="0"/>
              <a:t>Post 24 hours stimulation with SARS2 mega pool peptide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E06C0-4C5A-C642-947F-8D996D967111}"/>
              </a:ext>
            </a:extLst>
          </p:cNvPr>
          <p:cNvSpPr txBox="1"/>
          <p:nvPr/>
        </p:nvSpPr>
        <p:spPr>
          <a:xfrm>
            <a:off x="8736058" y="1678416"/>
            <a:ext cx="24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Distribution % in cluster</a:t>
            </a:r>
          </a:p>
        </p:txBody>
      </p:sp>
    </p:spTree>
    <p:extLst>
      <p:ext uri="{BB962C8B-B14F-4D97-AF65-F5344CB8AC3E}">
        <p14:creationId xmlns:p14="http://schemas.microsoft.com/office/powerpoint/2010/main" val="272099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E5C7-9632-3C4A-BCD6-5ED1C293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30A82-E4DB-CF4D-9507-4C3D0B8A6E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00" y="1060865"/>
            <a:ext cx="11887200" cy="5660610"/>
          </a:xfrm>
        </p:spPr>
        <p:txBody>
          <a:bodyPr/>
          <a:lstStyle/>
          <a:p>
            <a:r>
              <a:rPr lang="en-US" dirty="0"/>
              <a:t>General characteristics of COVID immune response</a:t>
            </a:r>
          </a:p>
          <a:p>
            <a:pPr lvl="1"/>
            <a:r>
              <a:rPr lang="en-US" dirty="0"/>
              <a:t>Wide variety of organs affected</a:t>
            </a:r>
          </a:p>
          <a:p>
            <a:pPr lvl="1"/>
            <a:r>
              <a:rPr lang="en-US" dirty="0"/>
              <a:t>Altered interferon response</a:t>
            </a:r>
          </a:p>
          <a:p>
            <a:pPr lvl="1"/>
            <a:r>
              <a:rPr lang="en-US" dirty="0"/>
              <a:t>Increased neutrophil &amp; decreased T / B / NK cells</a:t>
            </a:r>
          </a:p>
          <a:p>
            <a:r>
              <a:rPr lang="en-US" dirty="0"/>
              <a:t>Characteristics of T cell response in COVID patients</a:t>
            </a:r>
          </a:p>
          <a:p>
            <a:pPr lvl="1"/>
            <a:r>
              <a:rPr lang="en-US" dirty="0"/>
              <a:t>Most recovered patients harbor SARS2 reactive T cells</a:t>
            </a:r>
          </a:p>
          <a:p>
            <a:pPr lvl="1"/>
            <a:r>
              <a:rPr lang="en-US" dirty="0"/>
              <a:t>Cross reactivity of common cold virus, SARS and SARS2</a:t>
            </a:r>
          </a:p>
          <a:p>
            <a:pPr lvl="1"/>
            <a:r>
              <a:rPr lang="en-US" dirty="0"/>
              <a:t>Altered T cell phenotype distribution in SARS2</a:t>
            </a:r>
          </a:p>
          <a:p>
            <a:r>
              <a:rPr lang="en-US" dirty="0"/>
              <a:t>Correlation of T cell response and disease outcome</a:t>
            </a:r>
          </a:p>
          <a:p>
            <a:pPr lvl="1"/>
            <a:r>
              <a:rPr lang="en-US" dirty="0"/>
              <a:t>Severe outcome correlated with T cell exhaustion &amp; altered phenotype distribution of T cells</a:t>
            </a:r>
          </a:p>
        </p:txBody>
      </p:sp>
    </p:spTree>
    <p:extLst>
      <p:ext uri="{BB962C8B-B14F-4D97-AF65-F5344CB8AC3E}">
        <p14:creationId xmlns:p14="http://schemas.microsoft.com/office/powerpoint/2010/main" val="3245249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5C35-3DED-F645-8A46-488564AFF7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BFF72-2580-8C40-A6FC-03E5E7D854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4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E5C7-9632-3C4A-BCD6-5ED1C293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30A82-E4DB-CF4D-9507-4C3D0B8A6E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00" y="1060865"/>
            <a:ext cx="11887200" cy="5660610"/>
          </a:xfrm>
        </p:spPr>
        <p:txBody>
          <a:bodyPr/>
          <a:lstStyle/>
          <a:p>
            <a:r>
              <a:rPr lang="en-US" dirty="0"/>
              <a:t>General characteristics of COVID immune response</a:t>
            </a:r>
          </a:p>
          <a:p>
            <a:r>
              <a:rPr lang="en-US" dirty="0">
                <a:solidFill>
                  <a:schemeClr val="bg2"/>
                </a:solidFill>
              </a:rPr>
              <a:t>Characteristics of T cell response in COVID patients</a:t>
            </a:r>
          </a:p>
          <a:p>
            <a:r>
              <a:rPr lang="en-US" dirty="0">
                <a:solidFill>
                  <a:schemeClr val="bg2"/>
                </a:solidFill>
              </a:rPr>
              <a:t>Correlation of T cell response and disease outcome</a:t>
            </a:r>
          </a:p>
        </p:txBody>
      </p:sp>
    </p:spTree>
    <p:extLst>
      <p:ext uri="{BB962C8B-B14F-4D97-AF65-F5344CB8AC3E}">
        <p14:creationId xmlns:p14="http://schemas.microsoft.com/office/powerpoint/2010/main" val="246617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BED7-6E9F-F049-AE0B-DC2E5264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SARS-CoV2 infection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DDB2-8688-654C-9E17-FFB3CF83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Asymptomatic incubation period (with / without detectable virus)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Non-severe symptomatic period (with presence of virus)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Severe respiratory symptomatic stage (high viral load)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41852-3A6C-D743-BA94-8C97FD0E48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Shi, </a:t>
            </a:r>
            <a:r>
              <a:rPr lang="en-US" dirty="0" err="1"/>
              <a:t>Yufang</a:t>
            </a:r>
            <a:r>
              <a:rPr lang="en-US" dirty="0"/>
              <a:t>, et al. "COVID-19 infection: the perspectives on immune responses." (2020): 1451-1454.</a:t>
            </a:r>
          </a:p>
        </p:txBody>
      </p:sp>
    </p:spTree>
    <p:extLst>
      <p:ext uri="{BB962C8B-B14F-4D97-AF65-F5344CB8AC3E}">
        <p14:creationId xmlns:p14="http://schemas.microsoft.com/office/powerpoint/2010/main" val="362967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DB91-AF6D-D746-B68C-8CF3DA33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Prevalent impact of SARS2-CoV-2 infection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688BB-0362-FB4C-8C89-B61FA3E22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440" y="964746"/>
            <a:ext cx="8431119" cy="570417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5CE16-FAFA-8345-AE12-417FD06E42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52400" y="6604386"/>
            <a:ext cx="11887200" cy="23417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Wadman</a:t>
            </a:r>
            <a:r>
              <a:rPr lang="en-US" dirty="0"/>
              <a:t>, Meredith, et al. "A rampage through the body." (2020): 356-360.</a:t>
            </a:r>
          </a:p>
        </p:txBody>
      </p:sp>
    </p:spTree>
    <p:extLst>
      <p:ext uri="{BB962C8B-B14F-4D97-AF65-F5344CB8AC3E}">
        <p14:creationId xmlns:p14="http://schemas.microsoft.com/office/powerpoint/2010/main" val="284542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3CD34986-3835-1840-96A3-54C23C2DD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03" b="27027"/>
          <a:stretch/>
        </p:blipFill>
        <p:spPr bwMode="auto">
          <a:xfrm>
            <a:off x="357254" y="1126340"/>
            <a:ext cx="2108890" cy="474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40AE0-8905-2F45-B6A6-8840B87C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ACE2: expressed in wide variety of tissues</a:t>
            </a:r>
            <a:br>
              <a:rPr lang="en-US" dirty="0"/>
            </a:br>
            <a:r>
              <a:rPr lang="en-US" dirty="0"/>
              <a:t>           expression can be induced by interferon; correlated with age &amp; sex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48C781E-1A5F-CA4F-9646-F77BDE501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3464"/>
          <a:stretch/>
        </p:blipFill>
        <p:spPr>
          <a:xfrm>
            <a:off x="2892702" y="1012348"/>
            <a:ext cx="8154240" cy="233771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EAFC9-8E8C-3D48-8857-435052A3475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52400" y="5953539"/>
            <a:ext cx="11887200" cy="849195"/>
          </a:xfrm>
        </p:spPr>
        <p:txBody>
          <a:bodyPr>
            <a:noAutofit/>
          </a:bodyPr>
          <a:lstStyle/>
          <a:p>
            <a:r>
              <a:rPr lang="en-US" sz="1200" dirty="0"/>
              <a:t>Li, Meng-Yuan, et al. "Expression of the SARS-CoV-2 cell receptor gene ACE2 in a wide variety of human tissues." </a:t>
            </a:r>
            <a:r>
              <a:rPr lang="en-US" sz="1200" i="1" dirty="0"/>
              <a:t>Infectious diseases of poverty</a:t>
            </a:r>
            <a:r>
              <a:rPr lang="en-US" sz="1200" dirty="0"/>
              <a:t> 9 (2020): 1-7.</a:t>
            </a:r>
          </a:p>
          <a:p>
            <a:r>
              <a:rPr lang="en-US" sz="1200" dirty="0"/>
              <a:t>Ziegler, Carly GK, et al. "SARS-CoV-2 receptor ACE2 is an interferon-stimulated gene in human airway epithelial cells and is detected in specific cell subsets across tissues." </a:t>
            </a:r>
            <a:r>
              <a:rPr lang="en-US" sz="1200" i="1" dirty="0"/>
              <a:t>Cell</a:t>
            </a:r>
            <a:r>
              <a:rPr lang="en-US" sz="1200" dirty="0"/>
              <a:t> (2020).</a:t>
            </a:r>
          </a:p>
          <a:p>
            <a:r>
              <a:rPr lang="en-US" sz="1200" dirty="0" err="1"/>
              <a:t>Lukassen</a:t>
            </a:r>
            <a:r>
              <a:rPr lang="en-US" sz="1200" dirty="0"/>
              <a:t>, </a:t>
            </a:r>
            <a:r>
              <a:rPr lang="en-US" sz="1200" dirty="0" err="1"/>
              <a:t>Soeren</a:t>
            </a:r>
            <a:r>
              <a:rPr lang="en-US" sz="1200" dirty="0"/>
              <a:t>, et al. "SARS‐CoV‐2 receptor ACE 2 and TMPRSS 2 are primarily expressed in bronchial transient secretory cells." </a:t>
            </a:r>
            <a:r>
              <a:rPr lang="en-US" sz="1200" i="1" dirty="0"/>
              <a:t>The EMBO journal</a:t>
            </a:r>
            <a:r>
              <a:rPr lang="en-US" sz="1200" dirty="0"/>
              <a:t> 39.10 (2020): e105114.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26892-818E-7243-9AFC-0D95696347CA}"/>
              </a:ext>
            </a:extLst>
          </p:cNvPr>
          <p:cNvSpPr txBox="1"/>
          <p:nvPr/>
        </p:nvSpPr>
        <p:spPr>
          <a:xfrm>
            <a:off x="2892702" y="3316191"/>
            <a:ext cx="667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low basal expression of ACE2 shown in same article with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C558D2F-72EC-9149-A624-E06228839D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146"/>
          <a:stretch/>
        </p:blipFill>
        <p:spPr>
          <a:xfrm>
            <a:off x="3251109" y="3951436"/>
            <a:ext cx="6847449" cy="20379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DB2164-4602-504D-897D-FAFCB900A06F}"/>
              </a:ext>
            </a:extLst>
          </p:cNvPr>
          <p:cNvSpPr txBox="1"/>
          <p:nvPr/>
        </p:nvSpPr>
        <p:spPr>
          <a:xfrm>
            <a:off x="5684553" y="5684369"/>
            <a:ext cx="690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*female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3E1E0-2FFC-B54A-B9DC-BAB7DD086D03}"/>
              </a:ext>
            </a:extLst>
          </p:cNvPr>
          <p:cNvSpPr txBox="1"/>
          <p:nvPr/>
        </p:nvSpPr>
        <p:spPr>
          <a:xfrm>
            <a:off x="8233311" y="5687626"/>
            <a:ext cx="1436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*age 40-50 selected</a:t>
            </a:r>
          </a:p>
        </p:txBody>
      </p:sp>
    </p:spTree>
    <p:extLst>
      <p:ext uri="{BB962C8B-B14F-4D97-AF65-F5344CB8AC3E}">
        <p14:creationId xmlns:p14="http://schemas.microsoft.com/office/powerpoint/2010/main" val="154390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C814-8E1D-E34B-9F87-DB1E8EE6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Immunological profile of COVID19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E1146-C4C1-1B43-A1F5-552921FE80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Mahmoudi</a:t>
            </a:r>
            <a:r>
              <a:rPr lang="en-US" dirty="0"/>
              <a:t>, </a:t>
            </a:r>
            <a:r>
              <a:rPr lang="en-US" dirty="0" err="1"/>
              <a:t>Shima</a:t>
            </a:r>
            <a:r>
              <a:rPr lang="en-US" dirty="0"/>
              <a:t>, et al. "Immunologic Features in Coronavirus Disease 2019: Functional exhaustion of t cells and cytokine storm." </a:t>
            </a:r>
            <a:r>
              <a:rPr lang="en-US" i="1" dirty="0"/>
              <a:t>Journal of Clinical Immunology</a:t>
            </a:r>
            <a:r>
              <a:rPr lang="en-US" dirty="0"/>
              <a:t> (2020): 1-3.</a:t>
            </a:r>
          </a:p>
          <a:p>
            <a:r>
              <a:rPr lang="en-US" dirty="0"/>
              <a:t>Qin, </a:t>
            </a:r>
            <a:r>
              <a:rPr lang="en-US" dirty="0" err="1"/>
              <a:t>Chuan</a:t>
            </a:r>
            <a:r>
              <a:rPr lang="en-US" dirty="0"/>
              <a:t>, et al. "Dysregulation of immune response in patients with COVID-19 in Wuhan, China." </a:t>
            </a:r>
            <a:r>
              <a:rPr lang="en-US" i="1" dirty="0"/>
              <a:t>Clinical Infectious Diseases</a:t>
            </a:r>
            <a:r>
              <a:rPr lang="en-US" dirty="0"/>
              <a:t> (2020).</a:t>
            </a:r>
          </a:p>
        </p:txBody>
      </p:sp>
      <p:pic>
        <p:nvPicPr>
          <p:cNvPr id="1026" name="Picture 2" descr="figure1">
            <a:extLst>
              <a:ext uri="{FF2B5EF4-FFF2-40B4-BE49-F238E27FC236}">
                <a16:creationId xmlns:a16="http://schemas.microsoft.com/office/drawing/2014/main" id="{08BE4A64-2BE6-DE41-A5A9-00BB3C68EA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289" y="1060450"/>
            <a:ext cx="746142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42C39-ABA6-D24F-B533-3A922481E6D3}"/>
              </a:ext>
            </a:extLst>
          </p:cNvPr>
          <p:cNvSpPr txBox="1"/>
          <p:nvPr/>
        </p:nvSpPr>
        <p:spPr>
          <a:xfrm flipH="1">
            <a:off x="6311445" y="5863728"/>
            <a:ext cx="2044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Neutrophil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11880-505D-6343-B046-E843F782256D}"/>
              </a:ext>
            </a:extLst>
          </p:cNvPr>
          <p:cNvSpPr txBox="1"/>
          <p:nvPr/>
        </p:nvSpPr>
        <p:spPr>
          <a:xfrm flipH="1">
            <a:off x="5202605" y="5392943"/>
            <a:ext cx="1325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Type I IFNs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AC45DA-B703-7E41-B4A9-9CCCEF6EA219}"/>
              </a:ext>
            </a:extLst>
          </p:cNvPr>
          <p:cNvCxnSpPr>
            <a:cxnSpLocks/>
          </p:cNvCxnSpPr>
          <p:nvPr/>
        </p:nvCxnSpPr>
        <p:spPr>
          <a:xfrm flipV="1">
            <a:off x="7357242" y="5840954"/>
            <a:ext cx="0" cy="36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00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1933-5085-E342-B522-3B51C213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release syndrome in COVID19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5C1DF-0ECB-6A47-81DE-B4BA87E35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52400" y="6229216"/>
            <a:ext cx="7360508" cy="492259"/>
          </a:xfrm>
        </p:spPr>
        <p:txBody>
          <a:bodyPr/>
          <a:lstStyle/>
          <a:p>
            <a:r>
              <a:rPr lang="en-US" dirty="0"/>
              <a:t>Moore, John B., and Carl H. June. "Cytokine release syndrome in severe COVID-19." </a:t>
            </a:r>
            <a:r>
              <a:rPr lang="en-US" i="1" dirty="0"/>
              <a:t>Science</a:t>
            </a:r>
            <a:r>
              <a:rPr lang="en-US" dirty="0"/>
              <a:t> 368.6490 (2020): 473-474.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5E00BDA-B3B3-5A48-83D9-A4466A4485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76" y="0"/>
            <a:ext cx="4555524" cy="685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3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C1F0-928A-EF48-94DB-D6951618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mechanisms of SARS-CoV2-induced immunopathology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BAEFC-D46B-7A40-A188-0769313148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Yang, Li, et al. "COVID-19: immunopathogenesis and </a:t>
            </a:r>
            <a:r>
              <a:rPr lang="en-US" dirty="0" err="1"/>
              <a:t>Immunotherapeutics</a:t>
            </a:r>
            <a:r>
              <a:rPr lang="en-US" dirty="0"/>
              <a:t>." </a:t>
            </a:r>
            <a:r>
              <a:rPr lang="en-US" i="1" dirty="0"/>
              <a:t>Signal Transduction and Targeted Therapy</a:t>
            </a:r>
            <a:r>
              <a:rPr lang="en-US" dirty="0"/>
              <a:t> 5.1 (2020): 1-8.</a:t>
            </a:r>
          </a:p>
        </p:txBody>
      </p:sp>
      <p:pic>
        <p:nvPicPr>
          <p:cNvPr id="6" name="Picture 2" descr="Fig. 2">
            <a:extLst>
              <a:ext uri="{FF2B5EF4-FFF2-40B4-BE49-F238E27FC236}">
                <a16:creationId xmlns:a16="http://schemas.microsoft.com/office/drawing/2014/main" id="{E9DAE17F-6B81-E84C-87F4-437C147B8B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31" y="1060450"/>
            <a:ext cx="5856138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95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1602</Words>
  <Application>Microsoft Macintosh PowerPoint</Application>
  <PresentationFormat>Widescreen</PresentationFormat>
  <Paragraphs>130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SARS2 &amp; adaptive immunity</vt:lpstr>
      <vt:lpstr>Key points</vt:lpstr>
      <vt:lpstr>Key points</vt:lpstr>
      <vt:lpstr>Stages of SARS-CoV2 infection </vt:lpstr>
      <vt:lpstr>Prevalent impact of SARS2-CoV-2 infection</vt:lpstr>
      <vt:lpstr>ACE2: expressed in wide variety of tissues            expression can be induced by interferon; correlated with age &amp; sex</vt:lpstr>
      <vt:lpstr>Immunological profile of COVID19</vt:lpstr>
      <vt:lpstr>Cytokine release syndrome in COVID19</vt:lpstr>
      <vt:lpstr>Potential mechanisms of SARS-CoV2-induced immunopathology</vt:lpstr>
      <vt:lpstr>COVID19 patients: low type 1 &amp; 3 interferon, high chemokine</vt:lpstr>
      <vt:lpstr>More severe reduction of T / B / NK cell count in severe COVID19 patients</vt:lpstr>
      <vt:lpstr>Dysregulated myeloid cell compartment in severe COVID19 cases</vt:lpstr>
      <vt:lpstr>Altered cDC : pDC ratio in severe COVID19 cases</vt:lpstr>
      <vt:lpstr>Key points</vt:lpstr>
      <vt:lpstr>CD4 T cell specificity for SARS-Cov2 in recovered COVID19 patient</vt:lpstr>
      <vt:lpstr>CD8 T cell specificity for SARS-Cov2 in recovered COVID19 patient</vt:lpstr>
      <vt:lpstr>Correlation between antibody, CD4 and CD8 response in COVID19 patients</vt:lpstr>
      <vt:lpstr>Cross-reactivity of T cell for Common cold virus and SARS-CoV-2</vt:lpstr>
      <vt:lpstr>&gt; 30% non-SARS-CoV2 exposed people have CD4 T cells reactive to S2 subunit</vt:lpstr>
      <vt:lpstr>CD8 T cell phenotype in COVID patients</vt:lpstr>
      <vt:lpstr>CD4 T cell phenotype in COVID patients</vt:lpstr>
      <vt:lpstr>B cell phenotype in COVID patients</vt:lpstr>
      <vt:lpstr>Key points</vt:lpstr>
      <vt:lpstr>Exhaustion of T cells in severe COVID19 patients</vt:lpstr>
      <vt:lpstr>Higher fraction of Tfh &amp; CD4 CTL in severe COVID19 patient comparing with moderate</vt:lpstr>
      <vt:lpstr>Conclusion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Huitian Diao</dc:creator>
  <cp:lastModifiedBy>Huitian Diao</cp:lastModifiedBy>
  <cp:revision>122</cp:revision>
  <dcterms:created xsi:type="dcterms:W3CDTF">2020-08-11T16:02:35Z</dcterms:created>
  <dcterms:modified xsi:type="dcterms:W3CDTF">2020-08-12T20:02:05Z</dcterms:modified>
</cp:coreProperties>
</file>